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rimo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utfit Extra Bold" panose="020B0604020202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C2DD"/>
    <a:srgbClr val="C3C2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3007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952262"/>
            <a:ext cx="4919305" cy="632495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07549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Предельные углеводороды: незаменимые элементы нашей жизни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250769"/>
            <a:ext cx="7556421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углеводороды, также известные как алканы, представляют собой органические соединения, которые играют ключевую роль в нашей повседневной жизни. От топлива, которое заставляет наши автомобили двигаться, до пластмасс, которые используются во множестве продуктов, алканы являются неотъемлемой частью современного мира. В этой презентации мы рассмотрим многогранное применение предельных углеводородов в различных сферах нашей жизни, от производства до медицины.</a:t>
            </a:r>
            <a:endParaRPr lang="en-US" sz="17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5DBEF9B-76B8-43C6-95A2-2C17CE9DA247}"/>
              </a:ext>
            </a:extLst>
          </p:cNvPr>
          <p:cNvSpPr/>
          <p:nvPr/>
        </p:nvSpPr>
        <p:spPr>
          <a:xfrm>
            <a:off x="12732774" y="7688826"/>
            <a:ext cx="1809136" cy="452284"/>
          </a:xfrm>
          <a:prstGeom prst="rect">
            <a:avLst/>
          </a:prstGeom>
          <a:solidFill>
            <a:srgbClr val="C3C2E0"/>
          </a:solidFill>
          <a:ln>
            <a:solidFill>
              <a:srgbClr val="C1C2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7580" y="612577"/>
            <a:ext cx="13355241" cy="1138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Заключение: перспективы использования и проблемы безопасности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18" y="2115622"/>
            <a:ext cx="1652707" cy="134123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31801" y="2777847"/>
            <a:ext cx="88821" cy="36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4984790" y="2297787"/>
            <a:ext cx="3704511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Ответственное использование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984790" y="2691765"/>
            <a:ext cx="8825865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Ключевым аспектом является ответственное использование и разработка новых технологий для снижения негативного воздействия на окружающую среду.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4848106" y="3470077"/>
            <a:ext cx="9099233" cy="11430"/>
          </a:xfrm>
          <a:prstGeom prst="roundRect">
            <a:avLst>
              <a:gd name="adj" fmla="val 669492"/>
            </a:avLst>
          </a:prstGeom>
          <a:solidFill>
            <a:srgbClr val="BDB8DF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3624" y="3502343"/>
            <a:ext cx="3305413" cy="134123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10608" y="3990737"/>
            <a:ext cx="131207" cy="36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5811203" y="3684508"/>
            <a:ext cx="5709999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Развитие альтернативных источников энергии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5811203" y="4078486"/>
            <a:ext cx="7999452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Переход на возобновляемые источники энергии поможет сократить зависимость от углеводородов.</a:t>
            </a:r>
            <a:endParaRPr lang="en-US" sz="1400" dirty="0"/>
          </a:p>
        </p:txBody>
      </p:sp>
      <p:sp>
        <p:nvSpPr>
          <p:cNvPr id="12" name="Shape 8"/>
          <p:cNvSpPr/>
          <p:nvPr/>
        </p:nvSpPr>
        <p:spPr>
          <a:xfrm>
            <a:off x="5674519" y="4856798"/>
            <a:ext cx="8272820" cy="11430"/>
          </a:xfrm>
          <a:prstGeom prst="roundRect">
            <a:avLst>
              <a:gd name="adj" fmla="val 669492"/>
            </a:avLst>
          </a:prstGeom>
          <a:solidFill>
            <a:srgbClr val="BDB8DF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7211" y="4889063"/>
            <a:ext cx="4958120" cy="134123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11441" y="5377458"/>
            <a:ext cx="129540" cy="36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6637496" y="5071229"/>
            <a:ext cx="3451860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Инновационные технологии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6637496" y="5465207"/>
            <a:ext cx="7173158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Новые технологии переработки и утилизации отходов, а также разработка биоразлагаемых материалов позволят снизить экологический след.</a:t>
            </a:r>
            <a:endParaRPr lang="en-US" sz="1400" dirty="0"/>
          </a:p>
        </p:txBody>
      </p:sp>
      <p:sp>
        <p:nvSpPr>
          <p:cNvPr id="17" name="Shape 12"/>
          <p:cNvSpPr/>
          <p:nvPr/>
        </p:nvSpPr>
        <p:spPr>
          <a:xfrm>
            <a:off x="6500813" y="6243518"/>
            <a:ext cx="7446526" cy="11430"/>
          </a:xfrm>
          <a:prstGeom prst="roundRect">
            <a:avLst>
              <a:gd name="adj" fmla="val 669492"/>
            </a:avLst>
          </a:prstGeom>
          <a:solidFill>
            <a:srgbClr val="BDB8DF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917" y="6275784"/>
            <a:ext cx="6610826" cy="134123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06441" y="6764179"/>
            <a:ext cx="139660" cy="364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1750" dirty="0"/>
          </a:p>
        </p:txBody>
      </p:sp>
      <p:sp>
        <p:nvSpPr>
          <p:cNvPr id="20" name="Text 14"/>
          <p:cNvSpPr/>
          <p:nvPr/>
        </p:nvSpPr>
        <p:spPr>
          <a:xfrm>
            <a:off x="7463909" y="6457950"/>
            <a:ext cx="5284708" cy="284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Повышение эффективности использования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7463909" y="6851928"/>
            <a:ext cx="6346746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Разработка более эффективных двигателей и технологий для сокращения потребления топлива.</a:t>
            </a:r>
            <a:endParaRPr lang="en-US" sz="1400"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CC07CF0-C0A9-4880-AAB6-41D75733DDBE}"/>
              </a:ext>
            </a:extLst>
          </p:cNvPr>
          <p:cNvSpPr/>
          <p:nvPr/>
        </p:nvSpPr>
        <p:spPr>
          <a:xfrm>
            <a:off x="12732774" y="7688826"/>
            <a:ext cx="1809136" cy="452284"/>
          </a:xfrm>
          <a:prstGeom prst="rect">
            <a:avLst/>
          </a:prstGeom>
          <a:solidFill>
            <a:srgbClr val="C3C2E0"/>
          </a:solidFill>
          <a:ln>
            <a:solidFill>
              <a:srgbClr val="C1C2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399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Предельные углеводороды: что это такое и где они встречаются?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48526"/>
            <a:ext cx="56702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Что такое предельные углеводороды?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29670"/>
            <a:ext cx="62447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углеводороды, или алканы, - это органические соединения, состоящие только из атомов углерода (C) и водорода (H), соединенных между собой простыми ковалентными связями. Их молекулы имеют линейную или разветвленную структуру, и они характеризуются отсутствием кратных связей.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48526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Где встречаются предельные углеводороды?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84000"/>
            <a:ext cx="62447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 являются основным компонентом нефти и природного газа, которые являются ценными природными ресурсами. Они также присутствуют в различных органических материалах, таких как растения и животные, образуясь в результате разложения органических остатков.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225D4C1-AA71-4D1A-84F6-43CCC3ECB65C}"/>
              </a:ext>
            </a:extLst>
          </p:cNvPr>
          <p:cNvSpPr/>
          <p:nvPr/>
        </p:nvSpPr>
        <p:spPr>
          <a:xfrm>
            <a:off x="12732774" y="7688826"/>
            <a:ext cx="1809136" cy="452284"/>
          </a:xfrm>
          <a:prstGeom prst="rect">
            <a:avLst/>
          </a:prstGeom>
          <a:solidFill>
            <a:srgbClr val="C3C2E0"/>
          </a:solidFill>
          <a:ln>
            <a:solidFill>
              <a:srgbClr val="C1C2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2691" y="1028105"/>
            <a:ext cx="7998619" cy="1534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Использование в качестве топлива: бензин, дизельное топливо, природный газ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2691" y="2971205"/>
            <a:ext cx="2045613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Бензин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72691" y="3390424"/>
            <a:ext cx="2399824" cy="3402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Бензин - это легковоспламеняющаяся жидкость, получаемая из нефти, которая является наиболее распространенным видом топлива для бензиновых двигателей. Он широко используется в автомобилях, мотоциклах, лодках и других транспортных средствах, а также в некоторых стационарных двигателях.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3379232" y="2971205"/>
            <a:ext cx="212276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Дизельное топливо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379232" y="3390424"/>
            <a:ext cx="2399824" cy="36637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Дизельное топливо - это нефтепродукт, который отличается от бензина более высоким содержанием углерода и более высокой температурой воспламенения. Дизельные двигатели, использующие это топливо, более эффективны, чем бензиновые двигатели, и часто применяются в грузовиках, автобусах, сельскохозяйственной технике и кораблях.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6185773" y="2971205"/>
            <a:ext cx="2045613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Природный газ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185773" y="3390424"/>
            <a:ext cx="2399824" cy="36637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Природный газ - это смесь газообразных углеводородов, преимущественно метана, который является чистым и эффективным топливом. Он используется в домах для отопления и приготовления пищи, а также в электростанциях для выработки электроэнергии. Природный газ также становится все более популярным топливом для автомобилей и грузовиков.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0446" y="787241"/>
            <a:ext cx="13209508" cy="1268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Производство пластмасс, полимеров и синтетических материалов</a:t>
            </a:r>
            <a:endParaRPr lang="en-US" sz="3950" dirty="0"/>
          </a:p>
        </p:txBody>
      </p:sp>
      <p:sp>
        <p:nvSpPr>
          <p:cNvPr id="3" name="Shape 1"/>
          <p:cNvSpPr/>
          <p:nvPr/>
        </p:nvSpPr>
        <p:spPr>
          <a:xfrm>
            <a:off x="710446" y="2360176"/>
            <a:ext cx="4267914" cy="5082183"/>
          </a:xfrm>
          <a:prstGeom prst="roundRect">
            <a:avLst>
              <a:gd name="adj" fmla="val 199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20948" y="2570678"/>
            <a:ext cx="253746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Пластмассы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20948" y="3009424"/>
            <a:ext cx="3846909" cy="4222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 являются основой для производства широкого спектра пластмасс, которые широко используются в различных сферах нашей жизни. Полиэтилен (PE), полипропилен (PP), поливинилхлорид (PVC) - это лишь некоторые из наиболее распространенных примеров пластмасс, получаемых из предельных углеводородов. Эти материалы используются в производстве упаковки, игрушек, бытовой техники, мебели и других изделий.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181243" y="2360176"/>
            <a:ext cx="4267914" cy="5082183"/>
          </a:xfrm>
          <a:prstGeom prst="roundRect">
            <a:avLst>
              <a:gd name="adj" fmla="val 199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391745" y="2570678"/>
            <a:ext cx="253746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Полимеры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391745" y="3009424"/>
            <a:ext cx="3846909" cy="3572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Полимеры - это крупные молекулы, состоящие из повторяющихся структурных единиц, называемых мономерами. Многие полимеры, такие как полиэтилен (PE), полипропилен (PP), полистирол (PS) и поливинилхлорид (PVC), синтезируются из предельных углеводородов. Эти полимеры используются для создания различных продуктов, от пластиковых бутылок до автомобильных деталей.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652040" y="2360176"/>
            <a:ext cx="4267914" cy="5082183"/>
          </a:xfrm>
          <a:prstGeom prst="roundRect">
            <a:avLst>
              <a:gd name="adj" fmla="val 199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62542" y="2570678"/>
            <a:ext cx="3642836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Синтетические материалы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862542" y="3009424"/>
            <a:ext cx="3846909" cy="3572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 также используются для производства синтетических материалов, таких как синтетические волокна, резина и синтетические каучуки. Синтетические волокна, например, нейлон и полиэстер, получают из нефти и газа. Эти материалы используются для производства одежды, ковров, автомобильных шин, резиновых изделий и других продуктов.</a:t>
            </a:r>
            <a:endParaRPr lang="en-US" sz="155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DEF25E3-879B-40B5-B2F9-BE247A36D48B}"/>
              </a:ext>
            </a:extLst>
          </p:cNvPr>
          <p:cNvSpPr/>
          <p:nvPr/>
        </p:nvSpPr>
        <p:spPr>
          <a:xfrm>
            <a:off x="12732774" y="7688826"/>
            <a:ext cx="1809136" cy="452284"/>
          </a:xfrm>
          <a:prstGeom prst="rect">
            <a:avLst/>
          </a:prstGeom>
          <a:solidFill>
            <a:srgbClr val="C3C2E0"/>
          </a:solidFill>
          <a:ln>
            <a:solidFill>
              <a:srgbClr val="C1C2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0437" y="1101566"/>
            <a:ext cx="7863126" cy="1715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Роль в фармацевтической промышленности: лекарства и косметические средства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40437" y="3274100"/>
            <a:ext cx="2287191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Лекарства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40437" y="3742849"/>
            <a:ext cx="3708440" cy="3220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 играют важную роль в фармацевтической промышленности. Они служат основой для синтеза различных лекарственных препаратов, от обезболивающих до антибиотиков. Например, аспирин, один из наиболее широко применяемых обезболивающих, производится из салициловой кислоты, которая, в свою очередь, синтезируется из предельных углеводородов.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4802743" y="3274100"/>
            <a:ext cx="2992874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Косметические средства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4802743" y="3742849"/>
            <a:ext cx="3708440" cy="3220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 также используются в производстве косметических средств. Они входят в состав кремов, лосьонов, шампуней и других продуктов, придавая им определенные свойства, такие как увлажнение, защита от солнца и питание кожи. Например, вазелин, широко используемый как увлажняющий крем, представляет собой смесь предельных углеводородов.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6804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Применение в качестве смазочных материалов и растворителей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81338"/>
            <a:ext cx="34707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Смазочные материалы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62482"/>
            <a:ext cx="6244709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 широко используются в качестве смазочных материалов. Они образуют тонкий слой на поверхностях трущихся деталей, уменьшая трение и износ. Смазочные масла, полученные из нефти, содержат различные алканы, которые обеспечивают необходимую вязкость и устойчивость к высоким температурам. Эти масла применяются в двигателях внутреннего сгорания, промышленных машинах, станках и других механизмах.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0813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Растворители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3662482"/>
            <a:ext cx="6244709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Алканы также используются в качестве растворителей в различных отраслях промышленности. Их нерастворимость в воде, а также способность растворять многие органические вещества делает их ценным компонентом в производстве лаков, красок, клеев и других материалов. Кроме того, они широко используются в химической промышленности для экстракции и очистки веществ.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232629D-ECD3-40C7-AD7F-042B12304A16}"/>
              </a:ext>
            </a:extLst>
          </p:cNvPr>
          <p:cNvSpPr/>
          <p:nvPr/>
        </p:nvSpPr>
        <p:spPr>
          <a:xfrm>
            <a:off x="12742606" y="7698658"/>
            <a:ext cx="1809136" cy="452284"/>
          </a:xfrm>
          <a:prstGeom prst="rect">
            <a:avLst/>
          </a:prstGeom>
          <a:solidFill>
            <a:srgbClr val="C3C2E0"/>
          </a:solidFill>
          <a:ln>
            <a:solidFill>
              <a:srgbClr val="C1C2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904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7230" y="3050500"/>
            <a:ext cx="13235940" cy="1245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Предельные углеводороды в химической промышленности: сырье для синтеза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7230" y="4594741"/>
            <a:ext cx="4279225" cy="3074789"/>
          </a:xfrm>
          <a:prstGeom prst="roundRect">
            <a:avLst>
              <a:gd name="adj" fmla="val 272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4042" y="4801553"/>
            <a:ext cx="2490430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Синтез пластмасс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04042" y="5232440"/>
            <a:ext cx="3865602" cy="2230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 - ключевой компонент в производстве пластмасс, полимеров и синтетических материалов. Они являются основой для создания разнообразных продуктов - от полиэтиленовых пакетов до автомобильных деталей.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175647" y="4594741"/>
            <a:ext cx="4279225" cy="3074789"/>
          </a:xfrm>
          <a:prstGeom prst="roundRect">
            <a:avLst>
              <a:gd name="adj" fmla="val 272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82458" y="4801553"/>
            <a:ext cx="335732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Производство удобрений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5382458" y="5232440"/>
            <a:ext cx="3865602" cy="2230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Алканы служат сырьем для синтеза азотных удобрений, таких как аммиак и мочевина. Эти удобрения незаменимы для повышения урожайности сельскохозяйственных культур и обеспечения продовольственной безопасности.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9654064" y="4594741"/>
            <a:ext cx="4279225" cy="3074789"/>
          </a:xfrm>
          <a:prstGeom prst="roundRect">
            <a:avLst>
              <a:gd name="adj" fmla="val 272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60875" y="4801553"/>
            <a:ext cx="2490430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Синтез лекарств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860875" y="5232440"/>
            <a:ext cx="3865602" cy="2230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 играют важную роль в фармацевтике. Они используются в синтезе различных лекарственных препаратов, от антибиотиков до обезболивающих, благодаря своей способности образовывать сложные молекулы.</a:t>
            </a:r>
            <a:endParaRPr lang="en-US" sz="15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08346A2-686C-4FD3-98E7-1C6DC7F442A3}"/>
              </a:ext>
            </a:extLst>
          </p:cNvPr>
          <p:cNvSpPr/>
          <p:nvPr/>
        </p:nvSpPr>
        <p:spPr>
          <a:xfrm>
            <a:off x="12732774" y="7688826"/>
            <a:ext cx="1809136" cy="452284"/>
          </a:xfrm>
          <a:prstGeom prst="rect">
            <a:avLst/>
          </a:prstGeom>
          <a:solidFill>
            <a:srgbClr val="C3C2E0"/>
          </a:solidFill>
          <a:ln>
            <a:solidFill>
              <a:srgbClr val="C1C2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6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588764"/>
            <a:ext cx="7645241" cy="20073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Значение в сельском хозяйстве: пестициды и удобрения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49379" y="3131344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Пестициды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749379" y="3679984"/>
            <a:ext cx="3561398" cy="37692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Предельные углеводороды используются в синтезе некоторых видов пестицидов, которые помогают бороться с вредителями и болезнями растений. Например, некоторые инсектициды, используемые для защиты зерновых культур от насекомых, содержат хлорорганические соединения, синтезированные из алканов.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4840843" y="3131344"/>
            <a:ext cx="2676644" cy="334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Удобрения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4840843" y="3679984"/>
            <a:ext cx="3561398" cy="2055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Алканы также служат сырьем для производства азотных удобрений, таких как аммиак и мочевина. Эти удобрения необходимы для улучшения роста растений и повышения урожайности.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70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Влияние предельных углеводородов на окружающую среду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44240"/>
            <a:ext cx="36680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Загрязнение атмосферы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25384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Сжигание предельных углеводородов в качестве топлива приводит к выбросам парниковых газов, таких как углекислый газ (CO2), метан (CH4) и окись азота (NOx). Эти газы способствуют глобальному потеплению, изменению климата и повышению уровня моря.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44240"/>
            <a:ext cx="40182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Загрязнение воды и почвы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25384"/>
            <a:ext cx="62447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Нефтяные разливы, утечки из трубопроводов и хранилищ загрязняют водные экосистемы, отравляя морских обитателей, разрушая коралловые рифы и повреждая береговые линии. Предельные углеводороды, используемые в качестве пестицидов и удобрений, могут проникать в почву и грунтовые воды, загрязняя их и угрожая здоровью людей.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8BBC77F-9B69-46B2-926B-8AA1772B7A4C}"/>
              </a:ext>
            </a:extLst>
          </p:cNvPr>
          <p:cNvSpPr/>
          <p:nvPr/>
        </p:nvSpPr>
        <p:spPr>
          <a:xfrm>
            <a:off x="12732774" y="7688826"/>
            <a:ext cx="1809136" cy="452284"/>
          </a:xfrm>
          <a:prstGeom prst="rect">
            <a:avLst/>
          </a:prstGeom>
          <a:solidFill>
            <a:srgbClr val="C3C2E0"/>
          </a:solidFill>
          <a:ln>
            <a:solidFill>
              <a:srgbClr val="C1C2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1119</Words>
  <Application>Microsoft Office PowerPoint</Application>
  <PresentationFormat>Произвольный</PresentationFormat>
  <Paragraphs>71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Calibri</vt:lpstr>
      <vt:lpstr>Arial</vt:lpstr>
      <vt:lpstr>Arimo</vt:lpstr>
      <vt:lpstr>Outfit Extra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Андрей Мангольский</cp:lastModifiedBy>
  <cp:revision>2</cp:revision>
  <dcterms:created xsi:type="dcterms:W3CDTF">2024-10-03T15:56:31Z</dcterms:created>
  <dcterms:modified xsi:type="dcterms:W3CDTF">2024-10-03T16:06:44Z</dcterms:modified>
</cp:coreProperties>
</file>